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72" r:id="rId7"/>
    <p:sldId id="294" r:id="rId8"/>
    <p:sldId id="269" r:id="rId9"/>
    <p:sldId id="267" r:id="rId10"/>
    <p:sldId id="262" r:id="rId11"/>
    <p:sldId id="270" r:id="rId12"/>
    <p:sldId id="271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2D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3"/>
      </p:cViewPr>
      <p:guideLst>
        <p:guide orient="horz" pos="21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8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8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8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altLang="zh-CN" noProof="0"/>
          </a:p>
        </p:txBody>
      </p:sp>
      <p:sp>
        <p:nvSpPr>
          <p:cNvPr id="104858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altLang="zh-CN" noProof="0"/>
          </a:p>
        </p:txBody>
      </p:sp>
      <p:sp>
        <p:nvSpPr>
          <p:cNvPr id="104858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58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104858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5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4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6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590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591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59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59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68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69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7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71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7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7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7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3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3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59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5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76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77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7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7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8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52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653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6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76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48577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48578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8ECA207-C72A-4ED6-9A92-65E90FAA74BA}" type="datetimeFigureOut">
              <a:rPr lang="en-IN" smtClean="0"/>
            </a:fld>
            <a:endParaRPr lang="en-IN"/>
          </a:p>
        </p:txBody>
      </p:sp>
      <p:sp>
        <p:nvSpPr>
          <p:cNvPr id="104857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4858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A23E6871-754F-49E6-A8F2-624F6E38814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383462" y="1702247"/>
            <a:ext cx="9144000" cy="928379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3"/>
                </a:solidFill>
                <a:effectLst>
                  <a:outerShdw blurRad="152400" dist="152400" dir="1800000" algn="l" rotWithShape="0">
                    <a:prstClr val="black">
                      <a:alpha val="10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MULTI-PURPOSE DRONE</a:t>
            </a:r>
            <a:endParaRPr lang="en-US" sz="5400" b="1" dirty="0">
              <a:solidFill>
                <a:schemeClr val="accent3"/>
              </a:solidFill>
              <a:effectLst>
                <a:outerShdw blurRad="152400" dist="152400" dir="1800000" algn="l" rotWithShape="0">
                  <a:prstClr val="black">
                    <a:alpha val="100000"/>
                  </a:prst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1462060" y="4457880"/>
            <a:ext cx="4112895" cy="155384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Prepared By:</a:t>
            </a:r>
            <a:endParaRPr lang="en-US" sz="1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Jenish Madhu  (201902100110006)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Pranav Unnithan (201902100110007)</a:t>
            </a:r>
            <a:endParaRPr lang="en-IN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Kathan Master (201902100110018)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8" name="TextBox 3"/>
          <p:cNvSpPr txBox="1"/>
          <p:nvPr/>
        </p:nvSpPr>
        <p:spPr>
          <a:xfrm>
            <a:off x="8097729" y="4582167"/>
            <a:ext cx="3110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Guide :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1.Mr.Bhargav D. Patel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2.Mr. Arjun Jariwala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7694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effectLst>
                  <a:outerShdw blurRad="152400" dist="152400" dir="1800000" algn="l" rotWithShape="0">
                    <a:prstClr val="black">
                      <a:alpha val="10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Chhotubhai Gopalbhai Patel Institute of Technology, Bardoli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157481"/>
            <a:ext cx="1658162" cy="1471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999" y="157481"/>
            <a:ext cx="1658162" cy="147174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4264"/>
            <a:ext cx="901401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5. B3 Lithium Polymer (LiPo) Battery  Charger for 2S-3S LiPo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6. Landing Gear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7. ESC30A 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8. XT60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574264"/>
            <a:ext cx="1939290" cy="1662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41" y="3476483"/>
            <a:ext cx="1677799" cy="1479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41" y="5323049"/>
            <a:ext cx="1677799" cy="1178843"/>
          </a:xfrm>
          <a:prstGeom prst="rect">
            <a:avLst/>
          </a:prstGeom>
        </p:spPr>
      </p:pic>
      <p:pic>
        <p:nvPicPr>
          <p:cNvPr id="12" name="Picture 11" descr="Super Debug Highly Durable Landing Gear for F450 Quadcopter Drone, ड्रोन  एक्सेसरीज - Super Debug Private Limited, Pune | ID: 220322704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6296" y="1382380"/>
            <a:ext cx="1939290" cy="170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965" y="396724"/>
            <a:ext cx="799651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9. Water Pump</a:t>
            </a:r>
            <a:endParaRPr lang="en-US"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11. ESP- 32 Cam </a:t>
            </a:r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12. </a:t>
            </a:r>
            <a:r>
              <a:rPr lang="en-US" dirty="0"/>
              <a:t>FS-CT6B(Remote controller with Receiver)</a:t>
            </a:r>
            <a:endParaRPr lang="en-US" dirty="0"/>
          </a:p>
          <a:p>
            <a:pPr algn="just"/>
            <a:endParaRPr lang="en-US" sz="18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285" y="2078247"/>
            <a:ext cx="2221799" cy="1878219"/>
          </a:xfrm>
          <a:prstGeom prst="rect">
            <a:avLst/>
          </a:prstGeom>
        </p:spPr>
      </p:pic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69" y="89074"/>
            <a:ext cx="2221799" cy="156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06" y="3869351"/>
            <a:ext cx="2221798" cy="1920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859" y="4875278"/>
            <a:ext cx="2221799" cy="914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Table 2"/>
          <p:cNvGraphicFramePr>
            <a:graphicFrameLocks noGrp="1"/>
          </p:cNvGraphicFramePr>
          <p:nvPr/>
        </p:nvGraphicFramePr>
        <p:xfrm>
          <a:off x="1205039" y="1074199"/>
          <a:ext cx="9782881" cy="49403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3275"/>
                <a:gridCol w="4031946"/>
                <a:gridCol w="2473830"/>
                <a:gridCol w="2473830"/>
              </a:tblGrid>
              <a:tr h="43053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Sr.no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Product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Quantity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Price(RS)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52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Propeller Pair 10*4.5 Inch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65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533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Quadcopter Frame 4-Axis- Integrated PCB Wiring       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590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193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BLDC Brushless Motor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226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11.1V - 2200mAh LiPo Rechargeable Battery- 30C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1075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B3 Lithium Polymer (LiPo) Battery  Charger for 2S-3S LiPo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425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466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Landing Gear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300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466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ESC30A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1600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466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8.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XT60</a:t>
                      </a:r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466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DC Water Pump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125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32" name="TextBox 2"/>
          <p:cNvSpPr txBox="1"/>
          <p:nvPr/>
        </p:nvSpPr>
        <p:spPr>
          <a:xfrm>
            <a:off x="914400" y="197157"/>
            <a:ext cx="3560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Cost Estimation</a:t>
            </a:r>
            <a:endParaRPr lang="en-IN" sz="3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extBox 1"/>
          <p:cNvSpPr txBox="1"/>
          <p:nvPr/>
        </p:nvSpPr>
        <p:spPr>
          <a:xfrm>
            <a:off x="1364202" y="461638"/>
            <a:ext cx="363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Cost Estimation</a:t>
            </a:r>
            <a:endParaRPr lang="en-IN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94305" name="Table 3"/>
          <p:cNvGraphicFramePr>
            <a:graphicFrameLocks noGrp="1"/>
          </p:cNvGraphicFramePr>
          <p:nvPr/>
        </p:nvGraphicFramePr>
        <p:xfrm>
          <a:off x="1586142" y="1107969"/>
          <a:ext cx="9019796" cy="309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550"/>
                <a:gridCol w="3665390"/>
                <a:gridCol w="2254928"/>
                <a:gridCol w="2254928"/>
              </a:tblGrid>
              <a:tr h="6237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Sr no.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Product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Quantity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Price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0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Relay 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FS-CT6B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Remote controller with Receiver)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2500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12.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ESP- 32 CAM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Servo Motor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14.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Jumper Wire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</a:t>
                      </a:r>
                      <a:endParaRPr 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15.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KK 2.1 Flight Controller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IN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2000</a:t>
                      </a:r>
                      <a:endParaRPr lang="en-US" altLang="en-IN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87" name="TextBox 1048686"/>
          <p:cNvSpPr txBox="1"/>
          <p:nvPr/>
        </p:nvSpPr>
        <p:spPr>
          <a:xfrm>
            <a:off x="1586143" y="5690103"/>
            <a:ext cx="86849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total cost of project is Rs15000/-.</a:t>
            </a:r>
            <a:endParaRPr lang="en-GB" sz="2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411085" y="43033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ransition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1"/>
          <p:cNvSpPr txBox="1"/>
          <p:nvPr/>
        </p:nvSpPr>
        <p:spPr>
          <a:xfrm>
            <a:off x="363983" y="399494"/>
            <a:ext cx="364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Work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5" name="TextBox 3"/>
          <p:cNvSpPr txBox="1"/>
          <p:nvPr/>
        </p:nvSpPr>
        <p:spPr>
          <a:xfrm>
            <a:off x="577049" y="1376040"/>
            <a:ext cx="40215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Pick and Place</a:t>
            </a:r>
            <a:endParaRPr lang="en-IN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ctrTitle"/>
          </p:nvPr>
        </p:nvSpPr>
        <p:spPr>
          <a:xfrm>
            <a:off x="2125345" y="2381885"/>
            <a:ext cx="7941310" cy="1859915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THANKYOU</a:t>
            </a:r>
            <a:endParaRPr lang="en-US" sz="96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0" y="591953"/>
            <a:ext cx="2627790" cy="65377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Content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6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901825"/>
            <a:ext cx="4114165" cy="3352165"/>
          </a:xfrm>
        </p:spPr>
        <p:txBody>
          <a:bodyPr/>
          <a:lstStyle/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  <a:endParaRPr lang="en-US" sz="2200" b="0" i="0" dirty="0">
              <a:solidFill>
                <a:srgbClr val="222222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Review </a:t>
            </a:r>
            <a:endParaRPr lang="en-US" sz="2200" b="0" i="0" dirty="0">
              <a:solidFill>
                <a:srgbClr val="222222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 of Project</a:t>
            </a:r>
            <a:endParaRPr lang="en-US" sz="2200" b="0" i="0" dirty="0">
              <a:solidFill>
                <a:srgbClr val="222222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Block Diagram of project</a:t>
            </a:r>
            <a:endParaRPr lang="en-US" sz="22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 of Components </a:t>
            </a:r>
            <a:endParaRPr lang="en-US" sz="22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Cost Estimation of your project</a:t>
            </a:r>
            <a:endParaRPr lang="en-US" sz="22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Future work</a:t>
            </a:r>
            <a:endParaRPr lang="en-US" sz="22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  <a:b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altLang="en-IN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2097153"/>
          <p:cNvPicPr/>
          <p:nvPr/>
        </p:nvPicPr>
        <p:blipFill>
          <a:blip r:embed="rId1"/>
          <a:stretch>
            <a:fillRect/>
          </a:stretch>
        </p:blipFill>
        <p:spPr>
          <a:xfrm>
            <a:off x="4728271" y="1380296"/>
            <a:ext cx="5467232" cy="409740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Box 1"/>
          <p:cNvSpPr txBox="1"/>
          <p:nvPr/>
        </p:nvSpPr>
        <p:spPr>
          <a:xfrm>
            <a:off x="390189" y="203274"/>
            <a:ext cx="298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  <a:endParaRPr lang="en-IN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1" name="TextBox 2"/>
          <p:cNvSpPr txBox="1"/>
          <p:nvPr/>
        </p:nvSpPr>
        <p:spPr>
          <a:xfrm>
            <a:off x="389890" y="1195705"/>
            <a:ext cx="107905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materials and parts selection have been considered based on detailed evaluation of drones available in the market along with the considerable mass of payload to be carried.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2"/>
          <p:cNvSpPr txBox="1"/>
          <p:nvPr/>
        </p:nvSpPr>
        <p:spPr>
          <a:xfrm>
            <a:off x="568169" y="234931"/>
            <a:ext cx="81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Literature Review</a:t>
            </a:r>
            <a:endParaRPr lang="en-IN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568169" y="1127840"/>
            <a:ext cx="105377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1.Multi-Purpose Drone Using IoT, (Srividhya Sekar.C),(International Journal of Advance Research in Science &amp; Engineering),(2019)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2.Autonomus Drone Project. (Abin vaghrsee), (Mr Ajit V Babu)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3.Multi Purpose Drone with Search and Destroy Rover. (Sabitha Gauni),(International Science Press),(2016)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332" y="1004260"/>
            <a:ext cx="95798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 this project our main concept is to make a prototype multi-tasking drone using KK2.1 Flight controller which will help us to easy our work like Pesticides the plants in farm, Pick and place the object and photography.</a:t>
            </a:r>
            <a:r>
              <a:rPr lang="en-US" altLang="en-IN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72333" y="169369"/>
            <a:ext cx="2164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Rectangles 2"/>
          <p:cNvSpPr/>
          <p:nvPr/>
        </p:nvSpPr>
        <p:spPr>
          <a:xfrm>
            <a:off x="5450840" y="1058545"/>
            <a:ext cx="1845945" cy="4010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048608" name="Rectangles 6"/>
          <p:cNvSpPr/>
          <p:nvPr/>
        </p:nvSpPr>
        <p:spPr>
          <a:xfrm>
            <a:off x="2836545" y="4144010"/>
            <a:ext cx="1818640" cy="1123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Servo Circuit connected with Relay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048613" name="Rectangles 10"/>
          <p:cNvSpPr/>
          <p:nvPr/>
        </p:nvSpPr>
        <p:spPr>
          <a:xfrm>
            <a:off x="3341586" y="1379256"/>
            <a:ext cx="1120775" cy="542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WIFI Camera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048616" name="Rectangles 29"/>
          <p:cNvSpPr/>
          <p:nvPr/>
        </p:nvSpPr>
        <p:spPr>
          <a:xfrm>
            <a:off x="3112135" y="2933065"/>
            <a:ext cx="1247775" cy="4451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Receiver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0840" y="1463675"/>
            <a:ext cx="599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cs typeface="Cambria" panose="02040503050406030204" pitchFamily="18" charset="0"/>
              </a:rPr>
              <a:t>5V</a:t>
            </a:r>
            <a:endParaRPr lang="en-US" sz="1200" dirty="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altLang="en-IN" sz="1200" dirty="0">
                <a:latin typeface="Cambria" panose="02040503050406030204" pitchFamily="18" charset="0"/>
                <a:cs typeface="Cambria" panose="02040503050406030204" pitchFamily="18" charset="0"/>
              </a:rPr>
              <a:t>GND</a:t>
            </a:r>
            <a:endParaRPr lang="en-US" altLang="en-IN" sz="1200" dirty="0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3710" y="2952115"/>
            <a:ext cx="1604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cs typeface="Cambria" panose="02040503050406030204" pitchFamily="18" charset="0"/>
              </a:rPr>
              <a:t>KK2.</a:t>
            </a:r>
            <a:r>
              <a:rPr lang="en-US" dirty="0">
                <a:latin typeface="Cambria" panose="02040503050406030204" pitchFamily="18" charset="0"/>
                <a:cs typeface="Cambria" panose="02040503050406030204" pitchFamily="18" charset="0"/>
              </a:rPr>
              <a:t>1 Flight controller</a:t>
            </a:r>
            <a:endParaRPr lang="en-US" dirty="0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2" name="Round Same Side Corner Rectangle 11"/>
          <p:cNvSpPr/>
          <p:nvPr/>
        </p:nvSpPr>
        <p:spPr>
          <a:xfrm>
            <a:off x="174625" y="3590925"/>
            <a:ext cx="1482725" cy="960120"/>
          </a:xfrm>
          <a:prstGeom prst="round2Same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SimSun" panose="02010600030101010101" pitchFamily="2" charset="-122"/>
                <a:cs typeface="Cambria" panose="02040503050406030204" pitchFamily="18" charset="0"/>
              </a:rPr>
              <a:t>Transmitter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SimSun" panose="02010600030101010101" pitchFamily="2" charset="-122"/>
              <a:cs typeface="Cambria" panose="02040503050406030204" pitchFamily="18" charset="0"/>
            </a:endParaRPr>
          </a:p>
        </p:txBody>
      </p:sp>
      <p:cxnSp>
        <p:nvCxnSpPr>
          <p:cNvPr id="25" name="Straight Connector 24"/>
          <p:cNvCxnSpPr>
            <a:stCxn id="12" idx="3"/>
          </p:cNvCxnSpPr>
          <p:nvPr/>
        </p:nvCxnSpPr>
        <p:spPr>
          <a:xfrm flipV="1">
            <a:off x="916305" y="3258820"/>
            <a:ext cx="5715" cy="33210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22020" y="3115945"/>
            <a:ext cx="271145" cy="1428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>
            <a:off x="492760" y="2560320"/>
            <a:ext cx="1269365" cy="1189990"/>
          </a:xfrm>
          <a:prstGeom prst="arc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SimSun" panose="02010600030101010101" pitchFamily="2" charset="-122"/>
              <a:cs typeface="Cambria" panose="02040503050406030204" pitchFamily="18" charset="0"/>
            </a:endParaRPr>
          </a:p>
        </p:txBody>
      </p:sp>
      <p:sp>
        <p:nvSpPr>
          <p:cNvPr id="31" name="Arc 30"/>
          <p:cNvSpPr/>
          <p:nvPr/>
        </p:nvSpPr>
        <p:spPr>
          <a:xfrm>
            <a:off x="650240" y="2720340"/>
            <a:ext cx="953770" cy="899160"/>
          </a:xfrm>
          <a:prstGeom prst="arc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SimSun" panose="02010600030101010101" pitchFamily="2" charset="-122"/>
              <a:cs typeface="Cambria" panose="02040503050406030204" pitchFamily="18" charset="0"/>
            </a:endParaRPr>
          </a:p>
        </p:txBody>
      </p:sp>
      <p:sp>
        <p:nvSpPr>
          <p:cNvPr id="33" name="Arc 32"/>
          <p:cNvSpPr/>
          <p:nvPr/>
        </p:nvSpPr>
        <p:spPr>
          <a:xfrm>
            <a:off x="812165" y="2913380"/>
            <a:ext cx="629285" cy="547370"/>
          </a:xfrm>
          <a:prstGeom prst="arc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SimSun" panose="02010600030101010101" pitchFamily="2" charset="-122"/>
              <a:cs typeface="Cambria" panose="02040503050406030204" pitchFamily="18" charset="0"/>
            </a:endParaRPr>
          </a:p>
        </p:txBody>
      </p:sp>
      <p:cxnSp>
        <p:nvCxnSpPr>
          <p:cNvPr id="18" name="Straight Arrow Connector 17"/>
          <p:cNvCxnSpPr>
            <a:stCxn id="1048616" idx="3"/>
          </p:cNvCxnSpPr>
          <p:nvPr/>
        </p:nvCxnSpPr>
        <p:spPr>
          <a:xfrm flipV="1">
            <a:off x="4359910" y="3146425"/>
            <a:ext cx="1061085" cy="95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048613" idx="3"/>
          </p:cNvCxnSpPr>
          <p:nvPr/>
        </p:nvCxnSpPr>
        <p:spPr>
          <a:xfrm flipH="1" flipV="1">
            <a:off x="4462145" y="1651000"/>
            <a:ext cx="989965" cy="69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048609" idx="1"/>
          </p:cNvCxnSpPr>
          <p:nvPr/>
        </p:nvCxnSpPr>
        <p:spPr>
          <a:xfrm>
            <a:off x="9128125" y="1412875"/>
            <a:ext cx="360045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128125" y="2560320"/>
            <a:ext cx="360045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128125" y="3643630"/>
            <a:ext cx="360045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165590" y="4835525"/>
            <a:ext cx="360045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s 40"/>
          <p:cNvSpPr/>
          <p:nvPr/>
        </p:nvSpPr>
        <p:spPr>
          <a:xfrm>
            <a:off x="7988935" y="1082040"/>
            <a:ext cx="1139190" cy="784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ESC 30A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277735" y="1461770"/>
            <a:ext cx="721995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289800" y="2576830"/>
            <a:ext cx="709930" cy="63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298055" y="3649980"/>
            <a:ext cx="701675" cy="127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312660" y="4829810"/>
            <a:ext cx="697230" cy="76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s 49"/>
          <p:cNvSpPr/>
          <p:nvPr/>
        </p:nvSpPr>
        <p:spPr>
          <a:xfrm>
            <a:off x="5450840" y="5518150"/>
            <a:ext cx="218884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Lipo Battery 11.1V  30C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51" name="Elbow Connector 50"/>
          <p:cNvCxnSpPr>
            <a:stCxn id="50" idx="3"/>
            <a:endCxn id="41" idx="2"/>
          </p:cNvCxnSpPr>
          <p:nvPr/>
        </p:nvCxnSpPr>
        <p:spPr>
          <a:xfrm flipV="1">
            <a:off x="7639685" y="1866265"/>
            <a:ext cx="918845" cy="4109085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s 43"/>
          <p:cNvSpPr/>
          <p:nvPr/>
        </p:nvSpPr>
        <p:spPr>
          <a:xfrm>
            <a:off x="7988935" y="2169160"/>
            <a:ext cx="1139190" cy="784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ESC 30A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7997825" y="3258820"/>
            <a:ext cx="1139190" cy="784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ESC 30A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6" name="Rectangles 45"/>
          <p:cNvSpPr/>
          <p:nvPr/>
        </p:nvSpPr>
        <p:spPr>
          <a:xfrm>
            <a:off x="8026400" y="4441825"/>
            <a:ext cx="1139190" cy="784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ESC 30A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55" name="Rectangles 54"/>
          <p:cNvSpPr/>
          <p:nvPr/>
        </p:nvSpPr>
        <p:spPr>
          <a:xfrm>
            <a:off x="2817495" y="5461000"/>
            <a:ext cx="1837055" cy="10287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DC Motor Pump connected with Relay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60" name="Straight Arrow Connector 59"/>
          <p:cNvCxnSpPr>
            <a:stCxn id="50" idx="1"/>
            <a:endCxn id="55" idx="3"/>
          </p:cNvCxnSpPr>
          <p:nvPr/>
        </p:nvCxnSpPr>
        <p:spPr>
          <a:xfrm flipH="1">
            <a:off x="4654550" y="5975350"/>
            <a:ext cx="79629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048608" idx="1"/>
            <a:endCxn id="55" idx="1"/>
          </p:cNvCxnSpPr>
          <p:nvPr/>
        </p:nvCxnSpPr>
        <p:spPr>
          <a:xfrm rot="10800000" flipV="1">
            <a:off x="2817495" y="4705985"/>
            <a:ext cx="19050" cy="1269365"/>
          </a:xfrm>
          <a:prstGeom prst="bentConnector3">
            <a:avLst>
              <a:gd name="adj1" fmla="val 13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62"/>
          <p:cNvSpPr txBox="1"/>
          <p:nvPr/>
        </p:nvSpPr>
        <p:spPr>
          <a:xfrm>
            <a:off x="4462145" y="2545080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3851275" y="3460750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7296150" y="1058545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6" name="Text Box 65"/>
          <p:cNvSpPr txBox="1"/>
          <p:nvPr/>
        </p:nvSpPr>
        <p:spPr>
          <a:xfrm>
            <a:off x="7268210" y="2148205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7" name="Text Box 66"/>
          <p:cNvSpPr txBox="1"/>
          <p:nvPr/>
        </p:nvSpPr>
        <p:spPr>
          <a:xfrm>
            <a:off x="7296785" y="3115945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7296150" y="4441825"/>
            <a:ext cx="7296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latin typeface="Cambria" panose="02040503050406030204" pitchFamily="18" charset="0"/>
                <a:cs typeface="Cambria" panose="02040503050406030204" pitchFamily="18" charset="0"/>
              </a:rPr>
              <a:t>Signal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69" name="Text Box 68"/>
          <p:cNvSpPr txBox="1"/>
          <p:nvPr/>
        </p:nvSpPr>
        <p:spPr>
          <a:xfrm>
            <a:off x="8307070" y="6064250"/>
            <a:ext cx="803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Supply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sp>
        <p:nvSpPr>
          <p:cNvPr id="70" name="Text Box 69"/>
          <p:cNvSpPr txBox="1"/>
          <p:nvPr/>
        </p:nvSpPr>
        <p:spPr>
          <a:xfrm>
            <a:off x="4624705" y="6178550"/>
            <a:ext cx="803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Supply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sp>
        <p:nvSpPr>
          <p:cNvPr id="71" name="Text Box 70"/>
          <p:cNvSpPr txBox="1"/>
          <p:nvPr/>
        </p:nvSpPr>
        <p:spPr>
          <a:xfrm>
            <a:off x="4580890" y="1095375"/>
            <a:ext cx="8039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Supply</a:t>
            </a:r>
            <a:endParaRPr lang="en-US">
              <a:latin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sp>
        <p:nvSpPr>
          <p:cNvPr id="1048617" name="Text Box 31"/>
          <p:cNvSpPr txBox="1"/>
          <p:nvPr/>
        </p:nvSpPr>
        <p:spPr>
          <a:xfrm>
            <a:off x="392429" y="252379"/>
            <a:ext cx="606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Block diagram of Multi-Purpose Drone 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9488170" y="3132455"/>
            <a:ext cx="1065530" cy="1036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/>
              <a:t>Motor 2</a:t>
            </a:r>
            <a:endParaRPr lang="en-US" sz="1400"/>
          </a:p>
          <a:p>
            <a:pPr algn="ctr"/>
            <a:r>
              <a:rPr lang="en-US" sz="1400"/>
              <a:t>(CCW)</a:t>
            </a:r>
            <a:endParaRPr lang="en-US" sz="1400"/>
          </a:p>
        </p:txBody>
      </p:sp>
      <p:sp>
        <p:nvSpPr>
          <p:cNvPr id="3" name="Oval 2"/>
          <p:cNvSpPr/>
          <p:nvPr/>
        </p:nvSpPr>
        <p:spPr>
          <a:xfrm>
            <a:off x="9488170" y="2035810"/>
            <a:ext cx="1065530" cy="10509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/>
              <a:t>Motor 3</a:t>
            </a:r>
            <a:endParaRPr lang="en-US" sz="1400"/>
          </a:p>
          <a:p>
            <a:pPr algn="ctr"/>
            <a:r>
              <a:rPr lang="en-US" sz="1400"/>
              <a:t>(CW)</a:t>
            </a:r>
            <a:endParaRPr lang="en-US" sz="1400"/>
          </a:p>
        </p:txBody>
      </p:sp>
      <p:sp>
        <p:nvSpPr>
          <p:cNvPr id="4" name="Oval 3"/>
          <p:cNvSpPr/>
          <p:nvPr/>
        </p:nvSpPr>
        <p:spPr>
          <a:xfrm>
            <a:off x="9488170" y="895350"/>
            <a:ext cx="1065530" cy="1036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/>
              <a:t>Motor 4</a:t>
            </a:r>
            <a:endParaRPr lang="en-US" sz="1400"/>
          </a:p>
          <a:p>
            <a:pPr algn="ctr"/>
            <a:r>
              <a:rPr lang="en-US" sz="1400"/>
              <a:t>(CCW)</a:t>
            </a:r>
            <a:endParaRPr lang="en-US" sz="1400"/>
          </a:p>
        </p:txBody>
      </p:sp>
      <p:sp>
        <p:nvSpPr>
          <p:cNvPr id="7" name="Oval 6"/>
          <p:cNvSpPr/>
          <p:nvPr/>
        </p:nvSpPr>
        <p:spPr>
          <a:xfrm>
            <a:off x="9525635" y="4318635"/>
            <a:ext cx="1065530" cy="1036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1400"/>
              <a:t>Motor 1</a:t>
            </a:r>
            <a:endParaRPr lang="en-US" sz="1400"/>
          </a:p>
          <a:p>
            <a:pPr algn="ctr"/>
            <a:r>
              <a:rPr lang="en-US" sz="1400"/>
              <a:t>(CW)</a:t>
            </a:r>
            <a:endParaRPr lang="en-US" sz="1400"/>
          </a:p>
        </p:txBody>
      </p:sp>
      <p:cxnSp>
        <p:nvCxnSpPr>
          <p:cNvPr id="8" name="Straight Arrow Connector 7"/>
          <p:cNvCxnSpPr>
            <a:stCxn id="1048616" idx="2"/>
            <a:endCxn id="1048608" idx="0"/>
          </p:cNvCxnSpPr>
          <p:nvPr/>
        </p:nvCxnSpPr>
        <p:spPr>
          <a:xfrm>
            <a:off x="3736340" y="3378200"/>
            <a:ext cx="9525" cy="7658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/>
          <p:nvPr/>
        </p:nvSpPr>
        <p:spPr>
          <a:xfrm>
            <a:off x="639444" y="183799"/>
            <a:ext cx="658163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Circuit diagram of Multi-Purpose Drone 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0" t="18868" r="18564" b="20686"/>
          <a:stretch>
            <a:fillRect/>
          </a:stretch>
        </p:blipFill>
        <p:spPr bwMode="auto">
          <a:xfrm>
            <a:off x="3889563" y="2080729"/>
            <a:ext cx="2238936" cy="22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995234" y="2416450"/>
            <a:ext cx="1792942" cy="10757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Recevier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9" t="32962" r="20441" b="40950"/>
          <a:stretch>
            <a:fillRect/>
          </a:stretch>
        </p:blipFill>
        <p:spPr bwMode="auto">
          <a:xfrm>
            <a:off x="2393577" y="2423900"/>
            <a:ext cx="396394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2460214" y="3391840"/>
            <a:ext cx="1744477" cy="35491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/>
          <p:cNvSpPr txBox="1"/>
          <p:nvPr/>
        </p:nvSpPr>
        <p:spPr>
          <a:xfrm>
            <a:off x="1945490" y="2329632"/>
            <a:ext cx="9144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   +--</a:t>
            </a:r>
            <a:endParaRPr lang="en-IN" sz="1050" dirty="0"/>
          </a:p>
          <a:p>
            <a:r>
              <a:rPr lang="en-IN" sz="1050" dirty="0"/>
              <a:t>CH6</a:t>
            </a:r>
            <a:endParaRPr lang="en-IN" sz="1050" dirty="0"/>
          </a:p>
          <a:p>
            <a:r>
              <a:rPr lang="en-IN" sz="1050" dirty="0"/>
              <a:t>CH5</a:t>
            </a:r>
            <a:endParaRPr lang="en-IN" sz="1050" dirty="0"/>
          </a:p>
          <a:p>
            <a:r>
              <a:rPr lang="en-IN" sz="1050" dirty="0"/>
              <a:t>CH4</a:t>
            </a:r>
            <a:endParaRPr lang="en-IN" sz="1050" dirty="0"/>
          </a:p>
          <a:p>
            <a:r>
              <a:rPr lang="en-IN" sz="1050" dirty="0"/>
              <a:t>CH3</a:t>
            </a:r>
            <a:endParaRPr lang="en-IN" sz="1050" dirty="0"/>
          </a:p>
          <a:p>
            <a:r>
              <a:rPr lang="en-IN" sz="1050" dirty="0"/>
              <a:t>CH2</a:t>
            </a:r>
            <a:endParaRPr lang="en-IN" sz="1050" dirty="0"/>
          </a:p>
          <a:p>
            <a:r>
              <a:rPr lang="en-IN" sz="1050" dirty="0"/>
              <a:t>CH1</a:t>
            </a:r>
            <a:endParaRPr lang="en-IN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2786077" y="3517758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SIGNAL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7476565" y="1091587"/>
            <a:ext cx="1084729" cy="634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ESC 30A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76565" y="1875729"/>
            <a:ext cx="1084730" cy="634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ESC 30A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463119" y="2696900"/>
            <a:ext cx="1084730" cy="6221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ESC 30A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76565" y="3429000"/>
            <a:ext cx="1084730" cy="634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ESC 30A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9081247" y="1078411"/>
            <a:ext cx="663388" cy="6654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M1 (CW)</a:t>
            </a: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9081247" y="1844623"/>
            <a:ext cx="663388" cy="6654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M2 (CCW)</a:t>
            </a: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081247" y="2629036"/>
            <a:ext cx="663388" cy="6654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M3 (CW)</a:t>
            </a: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135035" y="3385230"/>
            <a:ext cx="663388" cy="6654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M4 (CCW)</a:t>
            </a:r>
            <a:endParaRPr kumimoji="0" lang="en-I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26" name="Straight Connector 25"/>
          <p:cNvCxnSpPr>
            <a:stCxn id="14" idx="3"/>
            <a:endCxn id="19" idx="2"/>
          </p:cNvCxnSpPr>
          <p:nvPr/>
        </p:nvCxnSpPr>
        <p:spPr bwMode="auto">
          <a:xfrm>
            <a:off x="8561294" y="1408781"/>
            <a:ext cx="519953" cy="2377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traight Connector 33"/>
          <p:cNvCxnSpPr/>
          <p:nvPr/>
        </p:nvCxnSpPr>
        <p:spPr bwMode="auto">
          <a:xfrm>
            <a:off x="8561294" y="1255059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Straight Connector 35"/>
          <p:cNvCxnSpPr/>
          <p:nvPr/>
        </p:nvCxnSpPr>
        <p:spPr bwMode="auto">
          <a:xfrm>
            <a:off x="8561294" y="1999130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/>
          <p:cNvCxnSpPr/>
          <p:nvPr/>
        </p:nvCxnSpPr>
        <p:spPr bwMode="auto">
          <a:xfrm>
            <a:off x="8561294" y="2761129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traight Connector 37"/>
          <p:cNvCxnSpPr/>
          <p:nvPr/>
        </p:nvCxnSpPr>
        <p:spPr bwMode="auto">
          <a:xfrm>
            <a:off x="8561294" y="1604682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Straight Connector 38"/>
          <p:cNvCxnSpPr/>
          <p:nvPr/>
        </p:nvCxnSpPr>
        <p:spPr bwMode="auto">
          <a:xfrm>
            <a:off x="8561294" y="2384612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Straight Connector 39"/>
          <p:cNvCxnSpPr/>
          <p:nvPr/>
        </p:nvCxnSpPr>
        <p:spPr bwMode="auto">
          <a:xfrm>
            <a:off x="8561294" y="3137647"/>
            <a:ext cx="582706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Straight Connector 40"/>
          <p:cNvCxnSpPr>
            <a:endCxn id="23" idx="1"/>
          </p:cNvCxnSpPr>
          <p:nvPr/>
        </p:nvCxnSpPr>
        <p:spPr bwMode="auto">
          <a:xfrm flipV="1">
            <a:off x="8561294" y="3482689"/>
            <a:ext cx="670892" cy="10716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traight Connector 41"/>
          <p:cNvCxnSpPr/>
          <p:nvPr/>
        </p:nvCxnSpPr>
        <p:spPr bwMode="auto">
          <a:xfrm>
            <a:off x="8552329" y="3887090"/>
            <a:ext cx="591671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traight Connector 48"/>
          <p:cNvCxnSpPr>
            <a:stCxn id="16" idx="3"/>
            <a:endCxn id="16" idx="3"/>
          </p:cNvCxnSpPr>
          <p:nvPr/>
        </p:nvCxnSpPr>
        <p:spPr bwMode="auto">
          <a:xfrm>
            <a:off x="8561295" y="2192923"/>
            <a:ext cx="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traight Connector 53"/>
          <p:cNvCxnSpPr>
            <a:stCxn id="16" idx="3"/>
            <a:endCxn id="21" idx="2"/>
          </p:cNvCxnSpPr>
          <p:nvPr/>
        </p:nvCxnSpPr>
        <p:spPr bwMode="auto">
          <a:xfrm flipV="1">
            <a:off x="8561295" y="2177370"/>
            <a:ext cx="519952" cy="15553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Straight Connector 62"/>
          <p:cNvCxnSpPr>
            <a:stCxn id="16" idx="3"/>
            <a:endCxn id="16" idx="3"/>
          </p:cNvCxnSpPr>
          <p:nvPr/>
        </p:nvCxnSpPr>
        <p:spPr bwMode="auto">
          <a:xfrm>
            <a:off x="8561295" y="2192923"/>
            <a:ext cx="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Straight Connector 64"/>
          <p:cNvCxnSpPr/>
          <p:nvPr/>
        </p:nvCxnSpPr>
        <p:spPr bwMode="auto">
          <a:xfrm>
            <a:off x="8550089" y="2973905"/>
            <a:ext cx="519953" cy="2377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Straight Connector 65"/>
          <p:cNvCxnSpPr/>
          <p:nvPr/>
        </p:nvCxnSpPr>
        <p:spPr bwMode="auto">
          <a:xfrm>
            <a:off x="8570258" y="3681564"/>
            <a:ext cx="519953" cy="2377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6983506" y="1192306"/>
            <a:ext cx="4930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Straight Connector 68"/>
          <p:cNvCxnSpPr/>
          <p:nvPr/>
        </p:nvCxnSpPr>
        <p:spPr bwMode="auto">
          <a:xfrm flipH="1">
            <a:off x="6983506" y="1999130"/>
            <a:ext cx="4930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traight Connector 69"/>
          <p:cNvCxnSpPr/>
          <p:nvPr/>
        </p:nvCxnSpPr>
        <p:spPr bwMode="auto">
          <a:xfrm flipH="1">
            <a:off x="6996954" y="3534419"/>
            <a:ext cx="457200" cy="5371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traight Connector 70"/>
          <p:cNvCxnSpPr/>
          <p:nvPr/>
        </p:nvCxnSpPr>
        <p:spPr bwMode="auto">
          <a:xfrm flipH="1">
            <a:off x="6983506" y="2761129"/>
            <a:ext cx="4930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Rectangle 67"/>
          <p:cNvSpPr/>
          <p:nvPr/>
        </p:nvSpPr>
        <p:spPr bwMode="auto">
          <a:xfrm>
            <a:off x="2911291" y="5096165"/>
            <a:ext cx="2572870" cy="9502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Battery 11.1V 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2200mAh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 flipH="1">
            <a:off x="5484161" y="5290085"/>
            <a:ext cx="1512793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Straight Connector 74"/>
          <p:cNvCxnSpPr/>
          <p:nvPr/>
        </p:nvCxnSpPr>
        <p:spPr bwMode="auto">
          <a:xfrm>
            <a:off x="6996954" y="1192306"/>
            <a:ext cx="0" cy="41058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traight Connector 77"/>
          <p:cNvCxnSpPr/>
          <p:nvPr/>
        </p:nvCxnSpPr>
        <p:spPr bwMode="auto">
          <a:xfrm flipH="1">
            <a:off x="7221074" y="1604682"/>
            <a:ext cx="27342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Straight Connector 79"/>
          <p:cNvCxnSpPr/>
          <p:nvPr/>
        </p:nvCxnSpPr>
        <p:spPr bwMode="auto">
          <a:xfrm>
            <a:off x="7221074" y="1595718"/>
            <a:ext cx="0" cy="4275022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Straight Connector 80"/>
          <p:cNvCxnSpPr/>
          <p:nvPr/>
        </p:nvCxnSpPr>
        <p:spPr bwMode="auto">
          <a:xfrm flipH="1">
            <a:off x="7225554" y="2384612"/>
            <a:ext cx="2644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Straight Connector 81"/>
          <p:cNvCxnSpPr/>
          <p:nvPr/>
        </p:nvCxnSpPr>
        <p:spPr bwMode="auto">
          <a:xfrm flipH="1">
            <a:off x="5472424" y="5869090"/>
            <a:ext cx="175313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Straight Connector 86"/>
          <p:cNvCxnSpPr/>
          <p:nvPr/>
        </p:nvCxnSpPr>
        <p:spPr bwMode="auto">
          <a:xfrm flipH="1">
            <a:off x="7196419" y="3227294"/>
            <a:ext cx="2644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7230035" y="4014865"/>
            <a:ext cx="264459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10"/>
          <p:cNvSpPr/>
          <p:nvPr/>
        </p:nvSpPr>
        <p:spPr>
          <a:xfrm>
            <a:off x="3397885" y="1078230"/>
            <a:ext cx="1398270" cy="645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IN" dirty="0"/>
              <a:t>Relay with Pump</a:t>
            </a:r>
            <a:endParaRPr lang="en-US" altLang="en-IN" dirty="0"/>
          </a:p>
        </p:txBody>
      </p:sp>
      <p:sp>
        <p:nvSpPr>
          <p:cNvPr id="52" name="Rectangle 51"/>
          <p:cNvSpPr/>
          <p:nvPr/>
        </p:nvSpPr>
        <p:spPr>
          <a:xfrm>
            <a:off x="2009131" y="4294546"/>
            <a:ext cx="1084728" cy="61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ESP 32 CAM</a:t>
            </a:r>
            <a:endParaRPr lang="en-IN" dirty="0"/>
          </a:p>
        </p:txBody>
      </p:sp>
      <p:sp>
        <p:nvSpPr>
          <p:cNvPr id="76" name="TextBox 75"/>
          <p:cNvSpPr txBox="1"/>
          <p:nvPr/>
        </p:nvSpPr>
        <p:spPr>
          <a:xfrm>
            <a:off x="3284356" y="4424742"/>
            <a:ext cx="4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5V</a:t>
            </a:r>
            <a:endParaRPr lang="en-IN" dirty="0"/>
          </a:p>
        </p:txBody>
      </p:sp>
      <p:cxnSp>
        <p:nvCxnSpPr>
          <p:cNvPr id="45" name="Connector: Elbow 44"/>
          <p:cNvCxnSpPr/>
          <p:nvPr/>
        </p:nvCxnSpPr>
        <p:spPr bwMode="auto">
          <a:xfrm rot="5400000" flipH="1" flipV="1">
            <a:off x="3075587" y="3428484"/>
            <a:ext cx="1075436" cy="1020454"/>
          </a:xfrm>
          <a:prstGeom prst="bentConnector3">
            <a:avLst>
              <a:gd name="adj1" fmla="val 91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Connector: Elbow 52"/>
          <p:cNvCxnSpPr/>
          <p:nvPr/>
        </p:nvCxnSpPr>
        <p:spPr bwMode="auto">
          <a:xfrm rot="5400000" flipH="1" flipV="1">
            <a:off x="2895665" y="3616230"/>
            <a:ext cx="1350340" cy="919864"/>
          </a:xfrm>
          <a:prstGeom prst="bentConnector3">
            <a:avLst>
              <a:gd name="adj1" fmla="val -26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Straight Arrow Connector 82"/>
          <p:cNvCxnSpPr/>
          <p:nvPr/>
        </p:nvCxnSpPr>
        <p:spPr bwMode="auto">
          <a:xfrm flipV="1">
            <a:off x="2469983" y="3246252"/>
            <a:ext cx="1774263" cy="32636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5" name="Straight Arrow Connector 84"/>
          <p:cNvCxnSpPr/>
          <p:nvPr/>
        </p:nvCxnSpPr>
        <p:spPr bwMode="auto">
          <a:xfrm>
            <a:off x="2462009" y="3110302"/>
            <a:ext cx="1742682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95" name="Straight Arrow Connector 94"/>
          <p:cNvCxnSpPr/>
          <p:nvPr/>
        </p:nvCxnSpPr>
        <p:spPr bwMode="auto">
          <a:xfrm flipV="1">
            <a:off x="2469983" y="2961782"/>
            <a:ext cx="1774263" cy="9566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0" name="TextBox 99"/>
          <p:cNvSpPr txBox="1"/>
          <p:nvPr/>
        </p:nvSpPr>
        <p:spPr>
          <a:xfrm>
            <a:off x="5187148" y="5053423"/>
            <a:ext cx="325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endParaRPr lang="en-US" dirty="0"/>
          </a:p>
          <a:p>
            <a:endParaRPr lang="en-US" dirty="0"/>
          </a:p>
          <a:p>
            <a:r>
              <a:rPr lang="en-US" dirty="0"/>
              <a:t>_</a:t>
            </a:r>
            <a:endParaRPr lang="en-IN" dirty="0"/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2479249" y="2800187"/>
            <a:ext cx="1725442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57" name="TextBox 56"/>
          <p:cNvSpPr txBox="1"/>
          <p:nvPr/>
        </p:nvSpPr>
        <p:spPr>
          <a:xfrm>
            <a:off x="2986009" y="2745112"/>
            <a:ext cx="10333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ALIERON</a:t>
            </a:r>
            <a:endParaRPr lang="en-IN" sz="1050" dirty="0"/>
          </a:p>
          <a:p>
            <a:r>
              <a:rPr lang="en-IN" sz="1050" dirty="0"/>
              <a:t>ELEVATOR</a:t>
            </a:r>
            <a:endParaRPr lang="en-IN" sz="1050" dirty="0"/>
          </a:p>
          <a:p>
            <a:r>
              <a:rPr lang="en-IN" sz="1050" dirty="0"/>
              <a:t>THROUTTLE</a:t>
            </a:r>
            <a:endParaRPr lang="en-IN" sz="1050" dirty="0"/>
          </a:p>
          <a:p>
            <a:r>
              <a:rPr lang="en-IN" sz="1050" dirty="0"/>
              <a:t>RUDDER</a:t>
            </a:r>
            <a:endParaRPr lang="en-IN" sz="1050" dirty="0"/>
          </a:p>
          <a:p>
            <a:r>
              <a:rPr lang="en-IN" sz="1050" dirty="0"/>
              <a:t>AUXILARY</a:t>
            </a:r>
            <a:endParaRPr lang="en-IN" sz="1050" dirty="0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706745" y="1409065"/>
            <a:ext cx="1769745" cy="1223645"/>
          </a:xfrm>
          <a:prstGeom prst="bentConnector3">
            <a:avLst>
              <a:gd name="adj1" fmla="val 50018"/>
            </a:avLst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6" idx="1"/>
          </p:cNvCxnSpPr>
          <p:nvPr/>
        </p:nvCxnSpPr>
        <p:spPr>
          <a:xfrm flipV="1">
            <a:off x="5743575" y="2192655"/>
            <a:ext cx="1732915" cy="598170"/>
          </a:xfrm>
          <a:prstGeom prst="bentConnector3">
            <a:avLst>
              <a:gd name="adj1" fmla="val 56357"/>
            </a:avLst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5718810" y="2933065"/>
            <a:ext cx="1744345" cy="83820"/>
          </a:xfrm>
          <a:prstGeom prst="bentConnector3">
            <a:avLst>
              <a:gd name="adj1" fmla="val 50018"/>
            </a:avLst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5706745" y="3064510"/>
            <a:ext cx="1757680" cy="688975"/>
          </a:xfrm>
          <a:prstGeom prst="bentConnector3">
            <a:avLst>
              <a:gd name="adj1" fmla="val 43822"/>
            </a:avLst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11" idx="1"/>
          </p:cNvCxnSpPr>
          <p:nvPr/>
        </p:nvCxnSpPr>
        <p:spPr>
          <a:xfrm rot="16200000">
            <a:off x="2315210" y="1550035"/>
            <a:ext cx="1231900" cy="933450"/>
          </a:xfrm>
          <a:prstGeom prst="bentConnector2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823" y="1191895"/>
            <a:ext cx="7000875" cy="4819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66165" y="457200"/>
            <a:ext cx="4374776" cy="5619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Remote Control Unit</a:t>
            </a:r>
            <a:endParaRPr kumimoji="0" lang="en-I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extBox 1"/>
          <p:cNvSpPr txBox="1"/>
          <p:nvPr/>
        </p:nvSpPr>
        <p:spPr>
          <a:xfrm>
            <a:off x="887415" y="203461"/>
            <a:ext cx="40482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 of Components</a:t>
            </a:r>
            <a:endParaRPr lang="en-US" sz="34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1" name="TextBox 4"/>
          <p:cNvSpPr txBox="1"/>
          <p:nvPr/>
        </p:nvSpPr>
        <p:spPr>
          <a:xfrm>
            <a:off x="887729" y="1193800"/>
            <a:ext cx="7503235" cy="584304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 Propeller Pair 10*4.5 Inch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7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Quadcopter Frame 4-Axis- Integrated PCB Wiring (F450)</a:t>
            </a:r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7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3. BLDC Brushless Motor (2450KV)</a:t>
            </a:r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7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700" b="0" i="0" u="none" strike="noStrike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4. 11.1V - 2200mAh LiPo Rechargeable Battery- 30C</a:t>
            </a:r>
            <a:endParaRPr lang="en-US" sz="1700" b="0" i="0" u="none" strike="noStrike" kern="12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5732" y="1193800"/>
            <a:ext cx="2280267" cy="1719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76" y="2855257"/>
            <a:ext cx="2413545" cy="1631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34" y="4189728"/>
            <a:ext cx="2184941" cy="1528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18" y="5337975"/>
            <a:ext cx="2184941" cy="152899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2625</Words>
  <Application>WPS Presentation</Application>
  <PresentationFormat>Widescreen</PresentationFormat>
  <Paragraphs>363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Cambria</vt:lpstr>
      <vt:lpstr>Times New Roman</vt:lpstr>
      <vt:lpstr>Microsoft YaHei</vt:lpstr>
      <vt:lpstr>Arial Unicode MS</vt:lpstr>
      <vt:lpstr>Calibri</vt:lpstr>
      <vt:lpstr>Blue Waves</vt:lpstr>
      <vt:lpstr>MULTI-PURPOSE DRONE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MULT-PURPOSE DRONE</dc:title>
  <dc:creator>JENISH MADHU</dc:creator>
  <cp:lastModifiedBy>HP</cp:lastModifiedBy>
  <cp:revision>36</cp:revision>
  <dcterms:created xsi:type="dcterms:W3CDTF">2021-07-27T08:11:00Z</dcterms:created>
  <dcterms:modified xsi:type="dcterms:W3CDTF">2024-06-11T04:47:59Z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5DBE44C20DF8460FAD3E9CFC0CFCC598</vt:lpwstr>
  </property>
</Properties>
</file>